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7" r:id="rId18"/>
    <p:sldId id="288" r:id="rId19"/>
    <p:sldId id="259" r:id="rId20"/>
    <p:sldId id="285" r:id="rId21"/>
    <p:sldId id="271" r:id="rId22"/>
    <p:sldId id="260" r:id="rId23"/>
    <p:sldId id="298" r:id="rId24"/>
    <p:sldId id="276" r:id="rId25"/>
    <p:sldId id="261" r:id="rId26"/>
    <p:sldId id="284" r:id="rId27"/>
    <p:sldId id="275" r:id="rId28"/>
    <p:sldId id="262" r:id="rId29"/>
    <p:sldId id="273" r:id="rId30"/>
    <p:sldId id="272" r:id="rId31"/>
    <p:sldId id="274" r:id="rId32"/>
    <p:sldId id="263" r:id="rId33"/>
    <p:sldId id="282" r:id="rId34"/>
    <p:sldId id="299" r:id="rId35"/>
    <p:sldId id="295" r:id="rId36"/>
    <p:sldId id="265"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3" autoAdjust="0"/>
    <p:restoredTop sz="96298"/>
  </p:normalViewPr>
  <p:slideViewPr>
    <p:cSldViewPr snapToGrid="0" snapToObjects="1">
      <p:cViewPr varScale="1">
        <p:scale>
          <a:sx n="31" d="100"/>
          <a:sy n="31" d="100"/>
        </p:scale>
        <p:origin x="208" y="2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a:t>
          </a:r>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dirty="0"/>
            <a:t>VADER tells a positivity and negativity score but also tells you how likely a tweet is to be positive, negative, or neutral.</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B40E4E-3F92-4538-B9BF-BE8346024955}">
      <dgm:prSet/>
      <dgm:spPr/>
      <dgm:t>
        <a:bodyPr/>
        <a:lstStyle/>
        <a:p>
          <a:r>
            <a:rPr lang="en-US" dirty="0"/>
            <a:t>Categorize positive, negative, or neutral sentiments as distinct sets dependent upon training set’s “</a:t>
          </a:r>
          <a:r>
            <a:rPr lang="en-US" dirty="0" err="1"/>
            <a:t>selected_text</a:t>
          </a:r>
          <a:r>
            <a:rPr lang="en-US" dirty="0"/>
            <a:t>” column and associated sentiment.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dirty="0"/>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a:t>
          </a:r>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dirty="0"/>
            <a:t>VADER tells a positivity and negativity score but also tells you how likely a tweet is to be positive, negative, or neutral.</a:t>
          </a:r>
        </a:p>
      </dsp:txBody>
      <dsp:txXfrm>
        <a:off x="1286984" y="4180720"/>
        <a:ext cx="4539949" cy="1114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Categorize positive, negative, or neutral sentiments as distinct sets dependent upon training set’s “</a:t>
          </a:r>
          <a:r>
            <a:rPr lang="en-US" sz="3100" kern="1200" dirty="0" err="1"/>
            <a:t>selected_text</a:t>
          </a:r>
          <a:r>
            <a:rPr lang="en-US" sz="3100" kern="1200" dirty="0"/>
            <a:t>” column and associated sentiment.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dirty="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5D199-A136-C649-B9E8-FEA2B51CAEC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CF720-783A-7143-88DF-97172EEFFF83}" type="slidenum">
              <a:rPr lang="en-US" smtClean="0"/>
              <a:t>‹#›</a:t>
            </a:fld>
            <a:endParaRPr lang="en-US"/>
          </a:p>
        </p:txBody>
      </p:sp>
    </p:spTree>
    <p:extLst>
      <p:ext uri="{BB962C8B-B14F-4D97-AF65-F5344CB8AC3E}">
        <p14:creationId xmlns:p14="http://schemas.microsoft.com/office/powerpoint/2010/main" val="17306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a:t>
            </a:fld>
            <a:endParaRPr lang="en-US"/>
          </a:p>
        </p:txBody>
      </p:sp>
    </p:spTree>
    <p:extLst>
      <p:ext uri="{BB962C8B-B14F-4D97-AF65-F5344CB8AC3E}">
        <p14:creationId xmlns:p14="http://schemas.microsoft.com/office/powerpoint/2010/main" val="16537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10</a:t>
            </a:fld>
            <a:endParaRPr lang="en-US"/>
          </a:p>
        </p:txBody>
      </p:sp>
    </p:spTree>
    <p:extLst>
      <p:ext uri="{BB962C8B-B14F-4D97-AF65-F5344CB8AC3E}">
        <p14:creationId xmlns:p14="http://schemas.microsoft.com/office/powerpoint/2010/main" val="156971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11</a:t>
            </a:fld>
            <a:endParaRPr lang="en-US"/>
          </a:p>
        </p:txBody>
      </p:sp>
    </p:spTree>
    <p:extLst>
      <p:ext uri="{BB962C8B-B14F-4D97-AF65-F5344CB8AC3E}">
        <p14:creationId xmlns:p14="http://schemas.microsoft.com/office/powerpoint/2010/main" val="83367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12</a:t>
            </a:fld>
            <a:endParaRPr lang="en-US"/>
          </a:p>
        </p:txBody>
      </p:sp>
    </p:spTree>
    <p:extLst>
      <p:ext uri="{BB962C8B-B14F-4D97-AF65-F5344CB8AC3E}">
        <p14:creationId xmlns:p14="http://schemas.microsoft.com/office/powerpoint/2010/main" val="270857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13</a:t>
            </a:fld>
            <a:endParaRPr lang="en-US"/>
          </a:p>
        </p:txBody>
      </p:sp>
    </p:spTree>
    <p:extLst>
      <p:ext uri="{BB962C8B-B14F-4D97-AF65-F5344CB8AC3E}">
        <p14:creationId xmlns:p14="http://schemas.microsoft.com/office/powerpoint/2010/main" val="33406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14</a:t>
            </a:fld>
            <a:endParaRPr lang="en-US"/>
          </a:p>
        </p:txBody>
      </p:sp>
    </p:spTree>
    <p:extLst>
      <p:ext uri="{BB962C8B-B14F-4D97-AF65-F5344CB8AC3E}">
        <p14:creationId xmlns:p14="http://schemas.microsoft.com/office/powerpoint/2010/main" val="20485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15</a:t>
            </a:fld>
            <a:endParaRPr lang="en-US"/>
          </a:p>
        </p:txBody>
      </p:sp>
    </p:spTree>
    <p:extLst>
      <p:ext uri="{BB962C8B-B14F-4D97-AF65-F5344CB8AC3E}">
        <p14:creationId xmlns:p14="http://schemas.microsoft.com/office/powerpoint/2010/main" val="29201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16</a:t>
            </a:fld>
            <a:endParaRPr lang="en-US"/>
          </a:p>
        </p:txBody>
      </p:sp>
    </p:spTree>
    <p:extLst>
      <p:ext uri="{BB962C8B-B14F-4D97-AF65-F5344CB8AC3E}">
        <p14:creationId xmlns:p14="http://schemas.microsoft.com/office/powerpoint/2010/main" val="2287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17</a:t>
            </a:fld>
            <a:endParaRPr lang="en-US"/>
          </a:p>
        </p:txBody>
      </p:sp>
    </p:spTree>
    <p:extLst>
      <p:ext uri="{BB962C8B-B14F-4D97-AF65-F5344CB8AC3E}">
        <p14:creationId xmlns:p14="http://schemas.microsoft.com/office/powerpoint/2010/main" val="154998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18</a:t>
            </a:fld>
            <a:endParaRPr lang="en-US"/>
          </a:p>
        </p:txBody>
      </p:sp>
    </p:spTree>
    <p:extLst>
      <p:ext uri="{BB962C8B-B14F-4D97-AF65-F5344CB8AC3E}">
        <p14:creationId xmlns:p14="http://schemas.microsoft.com/office/powerpoint/2010/main" val="145754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19</a:t>
            </a:fld>
            <a:endParaRPr lang="en-US"/>
          </a:p>
        </p:txBody>
      </p:sp>
    </p:spTree>
    <p:extLst>
      <p:ext uri="{BB962C8B-B14F-4D97-AF65-F5344CB8AC3E}">
        <p14:creationId xmlns:p14="http://schemas.microsoft.com/office/powerpoint/2010/main" val="4009892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a:t>
            </a:fld>
            <a:endParaRPr lang="en-US"/>
          </a:p>
        </p:txBody>
      </p:sp>
    </p:spTree>
    <p:extLst>
      <p:ext uri="{BB962C8B-B14F-4D97-AF65-F5344CB8AC3E}">
        <p14:creationId xmlns:p14="http://schemas.microsoft.com/office/powerpoint/2010/main" val="20421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20</a:t>
            </a:fld>
            <a:endParaRPr lang="en-US"/>
          </a:p>
        </p:txBody>
      </p:sp>
    </p:spTree>
    <p:extLst>
      <p:ext uri="{BB962C8B-B14F-4D97-AF65-F5344CB8AC3E}">
        <p14:creationId xmlns:p14="http://schemas.microsoft.com/office/powerpoint/2010/main" val="415273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21</a:t>
            </a:fld>
            <a:endParaRPr lang="en-US"/>
          </a:p>
        </p:txBody>
      </p:sp>
    </p:spTree>
    <p:extLst>
      <p:ext uri="{BB962C8B-B14F-4D97-AF65-F5344CB8AC3E}">
        <p14:creationId xmlns:p14="http://schemas.microsoft.com/office/powerpoint/2010/main" val="170307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22</a:t>
            </a:fld>
            <a:endParaRPr lang="en-US"/>
          </a:p>
        </p:txBody>
      </p:sp>
    </p:spTree>
    <p:extLst>
      <p:ext uri="{BB962C8B-B14F-4D97-AF65-F5344CB8AC3E}">
        <p14:creationId xmlns:p14="http://schemas.microsoft.com/office/powerpoint/2010/main" val="235184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23</a:t>
            </a:fld>
            <a:endParaRPr lang="en-US"/>
          </a:p>
        </p:txBody>
      </p:sp>
    </p:spTree>
    <p:extLst>
      <p:ext uri="{BB962C8B-B14F-4D97-AF65-F5344CB8AC3E}">
        <p14:creationId xmlns:p14="http://schemas.microsoft.com/office/powerpoint/2010/main" val="21374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24</a:t>
            </a:fld>
            <a:endParaRPr lang="en-US"/>
          </a:p>
        </p:txBody>
      </p:sp>
    </p:spTree>
    <p:extLst>
      <p:ext uri="{BB962C8B-B14F-4D97-AF65-F5344CB8AC3E}">
        <p14:creationId xmlns:p14="http://schemas.microsoft.com/office/powerpoint/2010/main" val="993851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25</a:t>
            </a:fld>
            <a:endParaRPr lang="en-US"/>
          </a:p>
        </p:txBody>
      </p:sp>
    </p:spTree>
    <p:extLst>
      <p:ext uri="{BB962C8B-B14F-4D97-AF65-F5344CB8AC3E}">
        <p14:creationId xmlns:p14="http://schemas.microsoft.com/office/powerpoint/2010/main" val="213562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26</a:t>
            </a:fld>
            <a:endParaRPr lang="en-US"/>
          </a:p>
        </p:txBody>
      </p:sp>
    </p:spTree>
    <p:extLst>
      <p:ext uri="{BB962C8B-B14F-4D97-AF65-F5344CB8AC3E}">
        <p14:creationId xmlns:p14="http://schemas.microsoft.com/office/powerpoint/2010/main" val="37238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27</a:t>
            </a:fld>
            <a:endParaRPr lang="en-US"/>
          </a:p>
        </p:txBody>
      </p:sp>
    </p:spTree>
    <p:extLst>
      <p:ext uri="{BB962C8B-B14F-4D97-AF65-F5344CB8AC3E}">
        <p14:creationId xmlns:p14="http://schemas.microsoft.com/office/powerpoint/2010/main" val="257188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28</a:t>
            </a:fld>
            <a:endParaRPr lang="en-US"/>
          </a:p>
        </p:txBody>
      </p:sp>
    </p:spTree>
    <p:extLst>
      <p:ext uri="{BB962C8B-B14F-4D97-AF65-F5344CB8AC3E}">
        <p14:creationId xmlns:p14="http://schemas.microsoft.com/office/powerpoint/2010/main" val="10196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29</a:t>
            </a:fld>
            <a:endParaRPr lang="en-US"/>
          </a:p>
        </p:txBody>
      </p:sp>
    </p:spTree>
    <p:extLst>
      <p:ext uri="{BB962C8B-B14F-4D97-AF65-F5344CB8AC3E}">
        <p14:creationId xmlns:p14="http://schemas.microsoft.com/office/powerpoint/2010/main" val="166469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3</a:t>
            </a:fld>
            <a:endParaRPr lang="en-US"/>
          </a:p>
        </p:txBody>
      </p:sp>
    </p:spTree>
    <p:extLst>
      <p:ext uri="{BB962C8B-B14F-4D97-AF65-F5344CB8AC3E}">
        <p14:creationId xmlns:p14="http://schemas.microsoft.com/office/powerpoint/2010/main" val="1825017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30</a:t>
            </a:fld>
            <a:endParaRPr lang="en-US"/>
          </a:p>
        </p:txBody>
      </p:sp>
    </p:spTree>
    <p:extLst>
      <p:ext uri="{BB962C8B-B14F-4D97-AF65-F5344CB8AC3E}">
        <p14:creationId xmlns:p14="http://schemas.microsoft.com/office/powerpoint/2010/main" val="1822163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31</a:t>
            </a:fld>
            <a:endParaRPr lang="en-US"/>
          </a:p>
        </p:txBody>
      </p:sp>
    </p:spTree>
    <p:extLst>
      <p:ext uri="{BB962C8B-B14F-4D97-AF65-F5344CB8AC3E}">
        <p14:creationId xmlns:p14="http://schemas.microsoft.com/office/powerpoint/2010/main" val="2949989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32</a:t>
            </a:fld>
            <a:endParaRPr lang="en-US"/>
          </a:p>
        </p:txBody>
      </p:sp>
    </p:spTree>
    <p:extLst>
      <p:ext uri="{BB962C8B-B14F-4D97-AF65-F5344CB8AC3E}">
        <p14:creationId xmlns:p14="http://schemas.microsoft.com/office/powerpoint/2010/main" val="290285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33</a:t>
            </a:fld>
            <a:endParaRPr lang="en-US"/>
          </a:p>
        </p:txBody>
      </p:sp>
    </p:spTree>
    <p:extLst>
      <p:ext uri="{BB962C8B-B14F-4D97-AF65-F5344CB8AC3E}">
        <p14:creationId xmlns:p14="http://schemas.microsoft.com/office/powerpoint/2010/main" val="427886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34</a:t>
            </a:fld>
            <a:endParaRPr lang="en-US"/>
          </a:p>
        </p:txBody>
      </p:sp>
    </p:spTree>
    <p:extLst>
      <p:ext uri="{BB962C8B-B14F-4D97-AF65-F5344CB8AC3E}">
        <p14:creationId xmlns:p14="http://schemas.microsoft.com/office/powerpoint/2010/main" val="368476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35</a:t>
            </a:fld>
            <a:endParaRPr lang="en-US"/>
          </a:p>
        </p:txBody>
      </p:sp>
    </p:spTree>
    <p:extLst>
      <p:ext uri="{BB962C8B-B14F-4D97-AF65-F5344CB8AC3E}">
        <p14:creationId xmlns:p14="http://schemas.microsoft.com/office/powerpoint/2010/main" val="15049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4</a:t>
            </a:fld>
            <a:endParaRPr lang="en-US"/>
          </a:p>
        </p:txBody>
      </p:sp>
    </p:spTree>
    <p:extLst>
      <p:ext uri="{BB962C8B-B14F-4D97-AF65-F5344CB8AC3E}">
        <p14:creationId xmlns:p14="http://schemas.microsoft.com/office/powerpoint/2010/main" val="78697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5</a:t>
            </a:fld>
            <a:endParaRPr lang="en-US"/>
          </a:p>
        </p:txBody>
      </p:sp>
    </p:spTree>
    <p:extLst>
      <p:ext uri="{BB962C8B-B14F-4D97-AF65-F5344CB8AC3E}">
        <p14:creationId xmlns:p14="http://schemas.microsoft.com/office/powerpoint/2010/main" val="30611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6</a:t>
            </a:fld>
            <a:endParaRPr lang="en-US"/>
          </a:p>
        </p:txBody>
      </p:sp>
    </p:spTree>
    <p:extLst>
      <p:ext uri="{BB962C8B-B14F-4D97-AF65-F5344CB8AC3E}">
        <p14:creationId xmlns:p14="http://schemas.microsoft.com/office/powerpoint/2010/main" val="89178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7</a:t>
            </a:fld>
            <a:endParaRPr lang="en-US"/>
          </a:p>
        </p:txBody>
      </p:sp>
    </p:spTree>
    <p:extLst>
      <p:ext uri="{BB962C8B-B14F-4D97-AF65-F5344CB8AC3E}">
        <p14:creationId xmlns:p14="http://schemas.microsoft.com/office/powerpoint/2010/main" val="27954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8</a:t>
            </a:fld>
            <a:endParaRPr lang="en-US"/>
          </a:p>
        </p:txBody>
      </p:sp>
    </p:spTree>
    <p:extLst>
      <p:ext uri="{BB962C8B-B14F-4D97-AF65-F5344CB8AC3E}">
        <p14:creationId xmlns:p14="http://schemas.microsoft.com/office/powerpoint/2010/main" val="351579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9</a:t>
            </a:fld>
            <a:endParaRPr lang="en-US"/>
          </a:p>
        </p:txBody>
      </p:sp>
    </p:spTree>
    <p:extLst>
      <p:ext uri="{BB962C8B-B14F-4D97-AF65-F5344CB8AC3E}">
        <p14:creationId xmlns:p14="http://schemas.microsoft.com/office/powerpoint/2010/main" val="4270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2.jpeg"/><Relationship Id="rId7" Type="http://schemas.openxmlformats.org/officeDocument/2006/relationships/diagramColors" Target="../diagrams/colors15.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python-sentiment-analysis-using-affin/" TargetMode="External"/><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2.xml"/><Relationship Id="rId6" Type="http://schemas.openxmlformats.org/officeDocument/2006/relationships/hyperlink" Target="https://medium.com/analytics-vidhya/nlp-tutorial-for-text-classification-in-python-8f19cd17b49e" TargetMode="External"/><Relationship Id="rId5" Type="http://schemas.openxmlformats.org/officeDocument/2006/relationships/hyperlink" Target="https://www.analyticsvidhya.com/blog/2021/10/sentiment-analysis-with-textblob-and-vader/" TargetMode="External"/><Relationship Id="rId4" Type="http://schemas.openxmlformats.org/officeDocument/2006/relationships/hyperlink" Target="https://www.geeksforgeeks.org/twitter-sentiment-analysis-using-python/?ref=gcs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3"/>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3"/>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3"/>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3"/>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3"/>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extLst>
              <p:ext uri="{D42A27DB-BD31-4B8C-83A1-F6EECF244321}">
                <p14:modId xmlns:p14="http://schemas.microsoft.com/office/powerpoint/2010/main" val="4226544233"/>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069878980"/>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515205179"/>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73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120689980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3">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9" name="Group 18">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21" name="Group 20">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30" name="Straight Connector 29">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8" name="Straight Connector 27">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4" name="Straight Connector 23">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4BFC6A3-7BD5-3170-B180-8BDDAF39FB4F}"/>
              </a:ext>
            </a:extLst>
          </p:cNvPr>
          <p:cNvSpPr>
            <a:spLocks noGrp="1"/>
          </p:cNvSpPr>
          <p:nvPr>
            <p:ph type="title"/>
          </p:nvPr>
        </p:nvSpPr>
        <p:spPr>
          <a:xfrm>
            <a:off x="838200" y="706522"/>
            <a:ext cx="10515588" cy="1984671"/>
          </a:xfrm>
        </p:spPr>
        <p:txBody>
          <a:bodyPr anchor="ctr">
            <a:normAutofit/>
          </a:bodyPr>
          <a:lstStyle/>
          <a:p>
            <a:r>
              <a:rPr lang="en-US" sz="5200"/>
              <a:t>Summary of Results</a:t>
            </a:r>
          </a:p>
        </p:txBody>
      </p:sp>
      <p:graphicFrame>
        <p:nvGraphicFramePr>
          <p:cNvPr id="7" name="Table 7">
            <a:extLst>
              <a:ext uri="{FF2B5EF4-FFF2-40B4-BE49-F238E27FC236}">
                <a16:creationId xmlns:a16="http://schemas.microsoft.com/office/drawing/2014/main" id="{8A965220-30F4-4CC4-D708-FBB1AC14A527}"/>
              </a:ext>
            </a:extLst>
          </p:cNvPr>
          <p:cNvGraphicFramePr>
            <a:graphicFrameLocks noGrp="1"/>
          </p:cNvGraphicFramePr>
          <p:nvPr>
            <p:ph idx="1"/>
            <p:extLst>
              <p:ext uri="{D42A27DB-BD31-4B8C-83A1-F6EECF244321}">
                <p14:modId xmlns:p14="http://schemas.microsoft.com/office/powerpoint/2010/main" val="1010721815"/>
              </p:ext>
            </p:extLst>
          </p:nvPr>
        </p:nvGraphicFramePr>
        <p:xfrm>
          <a:off x="838200" y="3364418"/>
          <a:ext cx="10515602" cy="2311752"/>
        </p:xfrm>
        <a:graphic>
          <a:graphicData uri="http://schemas.openxmlformats.org/drawingml/2006/table">
            <a:tbl>
              <a:tblPr firstRow="1" bandRow="1">
                <a:noFill/>
                <a:tableStyleId>{5C22544A-7EE6-4342-B048-85BDC9FD1C3A}</a:tableStyleId>
              </a:tblPr>
              <a:tblGrid>
                <a:gridCol w="2072192">
                  <a:extLst>
                    <a:ext uri="{9D8B030D-6E8A-4147-A177-3AD203B41FA5}">
                      <a16:colId xmlns:a16="http://schemas.microsoft.com/office/drawing/2014/main" val="540398867"/>
                    </a:ext>
                  </a:extLst>
                </a:gridCol>
                <a:gridCol w="2151846">
                  <a:extLst>
                    <a:ext uri="{9D8B030D-6E8A-4147-A177-3AD203B41FA5}">
                      <a16:colId xmlns:a16="http://schemas.microsoft.com/office/drawing/2014/main" val="704033126"/>
                    </a:ext>
                  </a:extLst>
                </a:gridCol>
                <a:gridCol w="2072192">
                  <a:extLst>
                    <a:ext uri="{9D8B030D-6E8A-4147-A177-3AD203B41FA5}">
                      <a16:colId xmlns:a16="http://schemas.microsoft.com/office/drawing/2014/main" val="2037310090"/>
                    </a:ext>
                  </a:extLst>
                </a:gridCol>
                <a:gridCol w="2115176">
                  <a:extLst>
                    <a:ext uri="{9D8B030D-6E8A-4147-A177-3AD203B41FA5}">
                      <a16:colId xmlns:a16="http://schemas.microsoft.com/office/drawing/2014/main" val="4024976247"/>
                    </a:ext>
                  </a:extLst>
                </a:gridCol>
                <a:gridCol w="2104196">
                  <a:extLst>
                    <a:ext uri="{9D8B030D-6E8A-4147-A177-3AD203B41FA5}">
                      <a16:colId xmlns:a16="http://schemas.microsoft.com/office/drawing/2014/main" val="25672389"/>
                    </a:ext>
                  </a:extLst>
                </a:gridCol>
              </a:tblGrid>
              <a:tr h="385292">
                <a:tc>
                  <a:txBody>
                    <a:bodyPr/>
                    <a:lstStyle/>
                    <a:p>
                      <a:endParaRPr lang="en-US" sz="1100" b="1">
                        <a:solidFill>
                          <a:srgbClr val="FFFFFF"/>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Positive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Negative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Neutral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Overall Accuracy</a:t>
                      </a:r>
                    </a:p>
                  </a:txBody>
                  <a:tcPr marL="158774" marR="95264" marT="95264" marB="9526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08198545"/>
                  </a:ext>
                </a:extLst>
              </a:tr>
              <a:tr h="385292">
                <a:tc>
                  <a:txBody>
                    <a:bodyPr/>
                    <a:lstStyle/>
                    <a:p>
                      <a:r>
                        <a:rPr lang="en-US" sz="1100" err="1">
                          <a:solidFill>
                            <a:schemeClr val="tx1">
                              <a:lumMod val="85000"/>
                              <a:lumOff val="15000"/>
                            </a:schemeClr>
                          </a:solidFill>
                        </a:rPr>
                        <a:t>Afinn</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84%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65%</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82384620"/>
                  </a:ext>
                </a:extLst>
              </a:tr>
              <a:tr h="385292">
                <a:tc>
                  <a:txBody>
                    <a:bodyPr/>
                    <a:lstStyle/>
                    <a:p>
                      <a:r>
                        <a:rPr lang="en-US" sz="1100">
                          <a:solidFill>
                            <a:schemeClr val="tx1">
                              <a:lumMod val="85000"/>
                              <a:lumOff val="15000"/>
                            </a:schemeClr>
                          </a:solidFill>
                        </a:rPr>
                        <a:t>Flair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99.73%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99.97%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821666662"/>
                  </a:ext>
                </a:extLst>
              </a:tr>
              <a:tr h="385292">
                <a:tc>
                  <a:txBody>
                    <a:bodyPr/>
                    <a:lstStyle/>
                    <a:p>
                      <a:r>
                        <a:rPr lang="en-US" sz="1100" err="1">
                          <a:solidFill>
                            <a:schemeClr val="tx1">
                              <a:lumMod val="85000"/>
                              <a:lumOff val="15000"/>
                            </a:schemeClr>
                          </a:solidFill>
                        </a:rPr>
                        <a:t>TextBlob</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78.06%</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49.05%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51.12%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58.94%</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81529471"/>
                  </a:ext>
                </a:extLst>
              </a:tr>
              <a:tr h="385292">
                <a:tc>
                  <a:txBody>
                    <a:bodyPr/>
                    <a:lstStyle/>
                    <a:p>
                      <a:r>
                        <a:rPr lang="en-US" sz="1100">
                          <a:solidFill>
                            <a:schemeClr val="tx1">
                              <a:lumMod val="85000"/>
                              <a:lumOff val="15000"/>
                            </a:schemeClr>
                          </a:solidFill>
                        </a:rPr>
                        <a:t>VADER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88.49%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64.83%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46.99%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64.99%</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245274968"/>
                  </a:ext>
                </a:extLst>
              </a:tr>
              <a:tr h="385292">
                <a:tc>
                  <a:txBody>
                    <a:bodyPr/>
                    <a:lstStyle/>
                    <a:p>
                      <a:r>
                        <a:rPr lang="en-US" sz="1100">
                          <a:solidFill>
                            <a:schemeClr val="tx1">
                              <a:lumMod val="85000"/>
                              <a:lumOff val="15000"/>
                            </a:schemeClr>
                          </a:solidFill>
                        </a:rPr>
                        <a:t>Naïve Bayes</a:t>
                      </a: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166029182"/>
                  </a:ext>
                </a:extLst>
              </a:tr>
            </a:tbl>
          </a:graphicData>
        </a:graphic>
      </p:graphicFrame>
    </p:spTree>
    <p:extLst>
      <p:ext uri="{BB962C8B-B14F-4D97-AF65-F5344CB8AC3E}">
        <p14:creationId xmlns:p14="http://schemas.microsoft.com/office/powerpoint/2010/main" val="199995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dirty="0">
                <a:solidFill>
                  <a:srgbClr val="FFFFFF"/>
                </a:solidFill>
              </a:rPr>
              <a:t>VADER, </a:t>
            </a:r>
            <a:r>
              <a:rPr lang="en-US" sz="1300" dirty="0" err="1">
                <a:solidFill>
                  <a:srgbClr val="FFFFFF"/>
                </a:solidFill>
              </a:rPr>
              <a:t>Afinn</a:t>
            </a:r>
            <a:r>
              <a:rPr lang="en-US" sz="1300" dirty="0">
                <a:solidFill>
                  <a:srgbClr val="FFFFFF"/>
                </a:solidFill>
              </a:rPr>
              <a:t> and Flair models produced the best results a model that is a </a:t>
            </a:r>
            <a:r>
              <a:rPr lang="en-US" sz="1300" dirty="0" err="1">
                <a:solidFill>
                  <a:srgbClr val="FFFFFF"/>
                </a:solidFill>
              </a:rPr>
              <a:t>tribrid</a:t>
            </a:r>
            <a:r>
              <a:rPr lang="en-US" sz="1300" dirty="0">
                <a:solidFill>
                  <a:srgbClr val="FFFFFF"/>
                </a:solidFill>
              </a:rPr>
              <a:t> of the three would likely improve classification accuracy</a:t>
            </a:r>
          </a:p>
          <a:p>
            <a:pPr>
              <a:lnSpc>
                <a:spcPct val="100000"/>
              </a:lnSpc>
            </a:pPr>
            <a:r>
              <a:rPr lang="en-US" sz="1300" dirty="0">
                <a:solidFill>
                  <a:srgbClr val="FFFFFF"/>
                </a:solidFill>
              </a:rPr>
              <a:t>Being able to accurately classify tweets into sentiment buckets could impact the world at large</a:t>
            </a:r>
          </a:p>
          <a:p>
            <a:pPr lvl="1">
              <a:lnSpc>
                <a:spcPct val="100000"/>
              </a:lnSpc>
            </a:pPr>
            <a:r>
              <a:rPr lang="en-US" sz="1300" dirty="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dirty="0">
                <a:solidFill>
                  <a:srgbClr val="FFFFFF"/>
                </a:solidFill>
              </a:rPr>
              <a:t>Brands can better gain an understanding of consumer sentiment</a:t>
            </a:r>
          </a:p>
          <a:p>
            <a:pPr lvl="1">
              <a:lnSpc>
                <a:spcPct val="100000"/>
              </a:lnSpc>
            </a:pPr>
            <a:r>
              <a:rPr lang="en-US" sz="1300" dirty="0">
                <a:solidFill>
                  <a:srgbClr val="FFFFFF"/>
                </a:solidFill>
              </a:rPr>
              <a:t>Can help schools proactively identify when students are engaging in/victims of cyberbullying</a:t>
            </a:r>
          </a:p>
          <a:p>
            <a:pPr lvl="1">
              <a:lnSpc>
                <a:spcPct val="100000"/>
              </a:lnSpc>
            </a:pPr>
            <a:r>
              <a:rPr lang="en-US" sz="1300" dirty="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847726" y="579694"/>
            <a:ext cx="3910046" cy="2930269"/>
          </a:xfrm>
        </p:spPr>
        <p:txBody>
          <a:bodyPr>
            <a:normAutofit/>
          </a:bodyPr>
          <a:lstStyle/>
          <a:p>
            <a:r>
              <a:rPr lang="en-US" dirty="0"/>
              <a:t>Questions?</a:t>
            </a:r>
            <a:endParaRPr lang="en-US"/>
          </a:p>
        </p:txBody>
      </p:sp>
      <p:grpSp>
        <p:nvGrpSpPr>
          <p:cNvPr id="30" name="Group 29">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1" name="Straight Connector 30">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3" name="Graphic 22" descr="Question mark">
            <a:extLst>
              <a:ext uri="{FF2B5EF4-FFF2-40B4-BE49-F238E27FC236}">
                <a16:creationId xmlns:a16="http://schemas.microsoft.com/office/drawing/2014/main" id="{0E4F9535-A4E7-435A-4CC0-1553B0DE4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933" y="913559"/>
            <a:ext cx="5030881" cy="5030881"/>
          </a:xfrm>
          <a:prstGeom prst="rect">
            <a:avLst/>
          </a:prstGeom>
        </p:spPr>
      </p:pic>
    </p:spTree>
    <p:extLst>
      <p:ext uri="{BB962C8B-B14F-4D97-AF65-F5344CB8AC3E}">
        <p14:creationId xmlns:p14="http://schemas.microsoft.com/office/powerpoint/2010/main" val="339056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6B01-9F97-A30B-5003-2F2AAE323E9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6AA1F81-EB3B-5E8E-7ADC-8DA659C7C767}"/>
              </a:ext>
            </a:extLst>
          </p:cNvPr>
          <p:cNvSpPr>
            <a:spLocks noGrp="1"/>
          </p:cNvSpPr>
          <p:nvPr>
            <p:ph idx="1"/>
          </p:nvPr>
        </p:nvSpPr>
        <p:spPr/>
        <p:txBody>
          <a:bodyPr/>
          <a:lstStyle/>
          <a:p>
            <a:r>
              <a:rPr lang="en-US" dirty="0">
                <a:hlinkClick r:id="rId2"/>
              </a:rPr>
              <a:t>https://www.kaggle.com/competitions/tweet-sentiment-extraction/overview</a:t>
            </a:r>
            <a:endParaRPr lang="en-US" dirty="0"/>
          </a:p>
          <a:p>
            <a:r>
              <a:rPr lang="en-US" dirty="0">
                <a:hlinkClick r:id="rId3"/>
              </a:rPr>
              <a:t>https://www.geeksforgeeks.org/python-sentiment-analysis-using-affin/</a:t>
            </a:r>
            <a:endParaRPr lang="en-US" dirty="0"/>
          </a:p>
          <a:p>
            <a:r>
              <a:rPr lang="en-US" dirty="0">
                <a:hlinkClick r:id="rId4"/>
              </a:rPr>
              <a:t>https://www.geeksforgeeks.org/twitter-sentiment-analysis-using-python/?ref=gcse</a:t>
            </a:r>
            <a:endParaRPr lang="en-US" dirty="0"/>
          </a:p>
          <a:p>
            <a:r>
              <a:rPr lang="en-US" dirty="0">
                <a:hlinkClick r:id="rId5"/>
              </a:rPr>
              <a:t>https://www.analyticsvidhya.com/blog/2021/10/sentiment-analysis-with-textblob-and-vader/</a:t>
            </a:r>
            <a:endParaRPr lang="en-US" dirty="0"/>
          </a:p>
          <a:p>
            <a:r>
              <a:rPr lang="en-US" dirty="0">
                <a:hlinkClick r:id="rId6"/>
              </a:rPr>
              <a:t>https://medium.com/analytics-vidhya/nlp-tutorial-for-text-classification-in-python-8f19cd17b49e</a:t>
            </a:r>
            <a:endParaRPr lang="en-US" dirty="0"/>
          </a:p>
          <a:p>
            <a:pPr marL="0" indent="0">
              <a:buNone/>
            </a:pPr>
            <a:endParaRPr lang="en-US" dirty="0"/>
          </a:p>
        </p:txBody>
      </p:sp>
    </p:spTree>
    <p:extLst>
      <p:ext uri="{BB962C8B-B14F-4D97-AF65-F5344CB8AC3E}">
        <p14:creationId xmlns:p14="http://schemas.microsoft.com/office/powerpoint/2010/main" val="20715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dirty="0">
                <a:solidFill>
                  <a:srgbClr val="FFFFFF"/>
                </a:solidFill>
              </a:rPr>
              <a:t>Given a testing and training set, we ran NLP on a series of tweets to categorize their sentiments as bad, good, or neutral. We then use the testing dataset to see how efficient the NLP classifier is and from there compared different sentiment analysis models.</a:t>
            </a:r>
            <a:br>
              <a:rPr lang="en-US" sz="1700" dirty="0">
                <a:solidFill>
                  <a:srgbClr val="FFFFFF"/>
                </a:solidFill>
              </a:rPr>
            </a:br>
            <a:endParaRPr lang="en-US" sz="1700" dirty="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Neutral</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3"/>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5099</TotalTime>
  <Words>1558</Words>
  <Application>Microsoft Macintosh PowerPoint</Application>
  <PresentationFormat>Widescreen</PresentationFormat>
  <Paragraphs>282</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Results</vt:lpstr>
      <vt:lpstr>“p-Hacking” Results</vt:lpstr>
      <vt:lpstr>Afinn Model</vt:lpstr>
      <vt:lpstr>Afinn Example</vt:lpstr>
      <vt:lpstr>Results from Afinn Model</vt:lpstr>
      <vt:lpstr>Flair Model</vt:lpstr>
      <vt:lpstr>Flair Example</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Summary of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89</cp:revision>
  <dcterms:created xsi:type="dcterms:W3CDTF">2022-06-08T18:43:30Z</dcterms:created>
  <dcterms:modified xsi:type="dcterms:W3CDTF">2022-06-14T01:14:55Z</dcterms:modified>
</cp:coreProperties>
</file>